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64" r:id="rId3"/>
    <p:sldId id="256" r:id="rId4"/>
    <p:sldId id="260" r:id="rId5"/>
    <p:sldId id="262" r:id="rId6"/>
    <p:sldId id="261" r:id="rId7"/>
    <p:sldId id="258" r:id="rId8"/>
    <p:sldId id="263" r:id="rId9"/>
    <p:sldId id="265" r:id="rId10"/>
    <p:sldId id="266" r:id="rId11"/>
    <p:sldId id="268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2" d="100"/>
          <a:sy n="82" d="100"/>
        </p:scale>
        <p:origin x="126" y="8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4628F5-65F3-46D1-B103-113400610F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FCCC9AD-5332-4B3D-9CA8-79E4EFB8C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268A1CA-7B86-462E-A40F-240EEA102E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33C631E-3D1F-488B-B070-0142FBAF1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3E7D929-6D94-4CFF-B3F1-8BD128D09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1418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DB5380-E54A-4672-AF7F-A465A306B0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7DB4B78-EAE4-4D10-8547-F409F2A279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0273833-847C-4142-ABD6-EC9FD11E83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480F9F-D38E-4CC4-B661-3A0F0A776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2A94617-70AA-412D-A8EF-327EF4F04D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9792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3F67A70-E214-4B2F-AFED-26253A2E80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F928ACF-A488-4CAF-BA71-1BD64DC37D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4A682-CED6-4988-9CE5-F9B463D8E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F3F0FDD-9889-4235-B106-79CF4F16A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E09EF39-81F8-4887-98B3-906E8770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0675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850D05-41CD-40DA-825E-2950627ED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076650-FD82-4C40-8FCC-B49489F6B9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032F29F-119C-433D-BB2C-275D72D04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D65A61-9A8E-4F18-8A81-CE66DCD5F0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7528DE-9542-4B38-967D-1CA60426D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837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674695-A277-484A-91A8-24515BC91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6D08F1D-0FB8-48E8-839A-CC53D156EB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9F39982-99C1-4AC8-8591-1A60D89447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2DB7DD2-A7C2-41C0-961E-39CE905B61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D1AB7ED-5478-4F94-8A17-71943FF6B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386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190A427-8E97-41AC-A281-B95C3F4B6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66EC969-E60A-4B4C-802F-17537D50D5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846459-A10A-4063-A197-4BD577B7C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B9D308-5BC8-4052-9B39-38251E7CFE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F63A70F-AB6B-47C9-A1A6-3278FE0D6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2680A8A-EFD0-4987-8F6B-F2B45E3F0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770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AB2CC2-D977-41CD-9207-669954FA2E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F85136F-A148-47E5-92F8-8830612449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162AFE3-D61F-4AFA-923A-B0C31B30CB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1293C24-FDE7-475A-AFC4-2DA3E04C8CD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C079829-4FC3-41BD-B545-CE50BE67CD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7A35DA6-5F13-4BA1-8900-BF82BD0F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772092-C208-4706-AAA2-2A0B98F70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4E28199A-8CF6-4CAE-A866-6DC7EC765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7346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4AE35C-B0DB-446A-A196-3D7D46919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1CC2035-5219-4E6F-BE65-2C4AEF39C1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CC98660-5189-4234-8F07-0D857948A2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367C025-23C3-4505-98CD-93AA1C8BA2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455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D0FF6D56-815E-4891-AFE7-3A4708DCF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70ECED0-7377-4271-BC88-6AA1945AE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6656E09-7C60-41B9-A633-DBDA5EC69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5753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AF2DA2-19F2-4BD0-A888-F5718BEB1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3DF7EC4-A095-412B-956B-7B68D2F29F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13E4091-7910-481E-843F-C9A87B404A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3DF73D4-08ED-4AA2-91EF-9E1FE1636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EB941EE-80D1-467A-AC63-38BA9337FF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D4BB400-5F50-4811-87B7-67F371A1FB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619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C4291D-49B3-4832-9B93-2CAF5DC49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3620EC8-B69E-40E3-8F16-0B8D9849F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9ADE09E-1078-4AC5-A5DA-866D999AC6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3E4864-76C2-49D1-8EBC-D798CEFFB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EC5F149-40C3-4E09-B45A-4F815EDB1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BE9945A-4F70-4695-A31B-861BD93E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3741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DDDA6D-9E7C-4444-85EA-B924F0CC8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446D7FE-DD40-4C8A-AEAE-DE7AA2A17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DECACBA-5796-4C79-88DE-9FF9763364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FD3E3-BA47-4776-AD68-45D5456ADF6D}" type="datetimeFigureOut">
              <a:rPr lang="ru-RU" smtClean="0"/>
              <a:t>23.10.2023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D79852-9BB2-4548-9264-CD66DF66A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7D926D1-D4D7-4CE1-89F4-E23D768B56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4617DC-BF7D-4B6E-9FAE-AA52F77CA58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0336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C41172-3DE8-4F39-AD36-3C0F8D009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79785" y="293077"/>
            <a:ext cx="9448691" cy="1137139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Оволодіння знаннями про повсякдення іншої історичної епохи дозволяє уникнути спрощеного, схематичного ставлення до минулого</a:t>
            </a:r>
            <a:b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2000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                           </a:t>
            </a:r>
            <a:r>
              <a:rPr lang="uk-UA" sz="2000" b="1" i="1" dirty="0" err="1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Федчиняк</a:t>
            </a:r>
            <a:r>
              <a:rPr lang="uk-UA" sz="2000" b="1" i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А.О.</a:t>
            </a:r>
            <a:endParaRPr lang="ru-RU" sz="2000" b="1" i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268E174E-36DB-4E03-96DD-090D569E9F0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939"/>
          <a:stretch/>
        </p:blipFill>
        <p:spPr>
          <a:xfrm>
            <a:off x="3172173" y="1755165"/>
            <a:ext cx="3263796" cy="2641876"/>
          </a:xfrm>
        </p:spPr>
      </p:pic>
      <p:sp>
        <p:nvSpPr>
          <p:cNvPr id="4" name="Объект 3">
            <a:extLst>
              <a:ext uri="{FF2B5EF4-FFF2-40B4-BE49-F238E27FC236}">
                <a16:creationId xmlns:a16="http://schemas.microsoft.com/office/drawing/2014/main" id="{3F355F40-0E82-4E53-94CC-9473AD9A9B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4215" y="1969477"/>
            <a:ext cx="4888523" cy="3912283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endParaRPr lang="uk-UA" dirty="0">
              <a:solidFill>
                <a:srgbClr val="7030A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r>
              <a:rPr lang="uk-UA" sz="3600" dirty="0">
                <a:solidFill>
                  <a:srgbClr val="7030A0"/>
                </a:solidFill>
                <a:latin typeface="Arial Black" panose="020B0A04020102020204" pitchFamily="34" charset="0"/>
              </a:rPr>
              <a:t>Історія повсякдення в шкільному курсі всесвітньої історії</a:t>
            </a:r>
          </a:p>
          <a:p>
            <a:pPr marL="0" indent="0">
              <a:buNone/>
            </a:pPr>
            <a:r>
              <a:rPr lang="uk-UA" sz="3600" dirty="0">
                <a:solidFill>
                  <a:srgbClr val="7030A0"/>
                </a:solidFill>
                <a:latin typeface="Arial Black" panose="020B0A04020102020204" pitchFamily="34" charset="0"/>
              </a:rPr>
              <a:t>          (7-9 </a:t>
            </a:r>
            <a:r>
              <a:rPr lang="uk-UA" sz="3600" dirty="0" err="1">
                <a:solidFill>
                  <a:srgbClr val="7030A0"/>
                </a:solidFill>
                <a:latin typeface="Arial Black" panose="020B0A04020102020204" pitchFamily="34" charset="0"/>
              </a:rPr>
              <a:t>кл</a:t>
            </a:r>
            <a:r>
              <a:rPr lang="uk-UA" sz="3600" dirty="0">
                <a:solidFill>
                  <a:srgbClr val="7030A0"/>
                </a:solidFill>
                <a:latin typeface="Arial Black" panose="020B0A04020102020204" pitchFamily="34" charset="0"/>
              </a:rPr>
              <a:t>.)</a:t>
            </a:r>
          </a:p>
          <a:p>
            <a:pPr marL="0" indent="0">
              <a:buNone/>
            </a:pPr>
            <a:r>
              <a:rPr lang="uk-UA" sz="24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Консультант </a:t>
            </a:r>
            <a:r>
              <a:rPr lang="uk-UA" sz="24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К.Маліцька</a:t>
            </a:r>
            <a:endParaRPr lang="ru-RU" sz="24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55F2EB-9D13-40C5-BC46-167B12F95CD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4" t="17514" r="53573"/>
          <a:stretch/>
        </p:blipFill>
        <p:spPr>
          <a:xfrm>
            <a:off x="539262" y="1769568"/>
            <a:ext cx="2732444" cy="229044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7731B681-6B84-46D1-8605-DE5F68502E7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" r="56477"/>
          <a:stretch/>
        </p:blipFill>
        <p:spPr>
          <a:xfrm>
            <a:off x="539262" y="3925284"/>
            <a:ext cx="2732445" cy="2290449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9B9A266-C1BB-4D45-BD97-72181C5207E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5" t="19846" r="8895"/>
          <a:stretch/>
        </p:blipFill>
        <p:spPr>
          <a:xfrm>
            <a:off x="3271705" y="4416951"/>
            <a:ext cx="3164263" cy="177887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D2B5D2C-C154-4369-8F42-01CF58DC75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3524" y="111219"/>
            <a:ext cx="1816765" cy="157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042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68FA2-F49E-4A82-8BB7-67B43C759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7550791" cy="1086170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Прийоми використання історії повсякдення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82E3E047-2A3E-43E7-B9AD-4C03B994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1603" y="1825625"/>
            <a:ext cx="7806982" cy="435133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85000" lnSpcReduction="20000"/>
          </a:bodyPr>
          <a:lstStyle/>
          <a:p>
            <a:r>
              <a:rPr lang="uk-UA" b="1" i="1" dirty="0"/>
              <a:t>Сюжетна розповідь- </a:t>
            </a:r>
            <a:r>
              <a:rPr lang="uk-UA" dirty="0"/>
              <a:t>про історію якогось елементу побуту, події, долю людини, умови життя, вчинки;</a:t>
            </a:r>
          </a:p>
          <a:p>
            <a:r>
              <a:rPr lang="uk-UA" b="1" i="1" dirty="0"/>
              <a:t>Образна розповідь </a:t>
            </a:r>
            <a:r>
              <a:rPr lang="uk-UA" dirty="0"/>
              <a:t>– монологічний виклад явищ і процесів різних сторін життя суспільства з використанням </a:t>
            </a:r>
            <a:r>
              <a:rPr lang="uk-UA" dirty="0" err="1"/>
              <a:t>наочностей</a:t>
            </a:r>
            <a:r>
              <a:rPr lang="uk-UA" dirty="0"/>
              <a:t>: картин, аплікацій, малюнків, піктограм;</a:t>
            </a:r>
          </a:p>
          <a:p>
            <a:r>
              <a:rPr lang="uk-UA" b="1" i="1" dirty="0"/>
              <a:t>Аналітичний опис</a:t>
            </a:r>
            <a:r>
              <a:rPr lang="uk-UA" b="1" dirty="0"/>
              <a:t> </a:t>
            </a:r>
            <a:r>
              <a:rPr lang="uk-UA" dirty="0"/>
              <a:t>-  прийом опису знарядь праці, речей, зброї, пам’яток архітектури, господарських об’єктів;</a:t>
            </a:r>
          </a:p>
          <a:p>
            <a:r>
              <a:rPr lang="uk-UA" b="1" dirty="0"/>
              <a:t>Вправа « вмій здивувати» </a:t>
            </a:r>
            <a:r>
              <a:rPr lang="uk-UA" dirty="0"/>
              <a:t>- на початок уроку клас заслуховує коротке повідомлення ( до 3хв.) учня/учениці з історії повсякдення країни (прийом «перевернутий клас»), потім вчитель продовжує вивчення теми  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4DA6E18-BC2A-4A3B-872D-D728AE95A0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8991" y="1045639"/>
            <a:ext cx="3591406" cy="211701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544C4AF1-3B26-4726-9EE6-DA4B1EEFC7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3765" y="3429000"/>
            <a:ext cx="4088235" cy="2383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89028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BE81C768-60A5-4F1C-BE71-9568EC653B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356" y="423848"/>
            <a:ext cx="7743039" cy="901613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r>
              <a:rPr lang="uk-UA" sz="36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Використання історії повсякдення для досліджень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</a:br>
            <a:endParaRPr lang="ru-RU" dirty="0"/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A3FC2465-B2B7-4939-972E-D9BEAF7D7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449" y="1325461"/>
            <a:ext cx="11274803" cy="4851502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uk-UA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Теми, які можна використати для мотивації, розвитку інтересу здобувачів до вивчення курсу історії: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 Заходи європейського населення у боротьбі з антисанітарією.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Як в Німеччині з’явився селянський « чотириногий» стілець.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Улюблені розваги європейців.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Житло і хатнє начиння.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Європейська мода. Косметика.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Аксесуари європейців( окуляри, парасолі, сумки, тростина, носові хустини).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uk-UA" dirty="0"/>
              <a:t>Європейська мода</a:t>
            </a:r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pPr>
              <a:buFont typeface="Wingdings" panose="05000000000000000000" pitchFamily="2" charset="2"/>
              <a:buChar char="Ø"/>
            </a:pPr>
            <a:endParaRPr lang="uk-UA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90165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A2E216-B2B7-45EB-99A3-35F44A6664F7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ctr"/>
            <a:r>
              <a:rPr lang="uk-UA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Прийоми використання історії повсякдення</a:t>
            </a:r>
            <a:endParaRPr lang="ru-RU" dirty="0">
              <a:solidFill>
                <a:schemeClr val="accent2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2C58709-EBDF-4246-A398-EC131C10A8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05469" y="1825625"/>
            <a:ext cx="6851007" cy="435133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uk-UA" sz="3200" dirty="0">
                <a:latin typeface="Comic Sans MS" panose="030F0702030302020204" pitchFamily="66" charset="0"/>
              </a:rPr>
              <a:t>Використання ілюстрацій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Для мотивації, розвитку інтересу до теми, курсу;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Для дослідження;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Для складання тексту-огляду;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Портретний опис історичної </a:t>
            </a:r>
          </a:p>
          <a:p>
            <a:pPr marL="0" indent="0">
              <a:buNone/>
            </a:pPr>
            <a:r>
              <a:rPr lang="uk-UA" dirty="0"/>
              <a:t>   особистості, пересічних людей;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Індивідуальна/групова робота / у парах змінного складу</a:t>
            </a:r>
            <a:endParaRPr lang="ru-RU" dirty="0"/>
          </a:p>
        </p:txBody>
      </p:sp>
      <p:sp>
        <p:nvSpPr>
          <p:cNvPr id="5" name="Объект 4">
            <a:extLst>
              <a:ext uri="{FF2B5EF4-FFF2-40B4-BE49-F238E27FC236}">
                <a16:creationId xmlns:a16="http://schemas.microsoft.com/office/drawing/2014/main" id="{683EE171-DFA6-434E-80FC-2DC1B47E4C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380" y="1825625"/>
            <a:ext cx="3389151" cy="4351338"/>
          </a:xfr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Складання питань до джерела      (візуального, письмового);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Дискусія ( </a:t>
            </a:r>
            <a:r>
              <a:rPr lang="uk-UA" sz="2200" dirty="0" err="1"/>
              <a:t>наприкл.що</a:t>
            </a:r>
            <a:r>
              <a:rPr lang="uk-UA" sz="2200" dirty="0"/>
              <a:t> вплинуло на розвиток моди;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Рольова гра;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Театралізована гра;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uk-UA" dirty="0"/>
              <a:t>Життя в ретроспективі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A74BCF3-D19D-448E-B3E1-5192172BD1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5398" y="2935825"/>
            <a:ext cx="3061982" cy="1526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5784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68D1CA2A-3844-4ED7-9715-33E3E2CCE9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606288"/>
          </a:xfrm>
        </p:spPr>
        <p:txBody>
          <a:bodyPr/>
          <a:lstStyle/>
          <a:p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Європейське повсякдення в мистецтві</a:t>
            </a:r>
            <a:br>
              <a:rPr lang="uk-UA" dirty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1) Яка із  картин є символічною? </a:t>
            </a:r>
            <a:b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</a:br>
            <a:r>
              <a:rPr lang="uk-UA" sz="2400" dirty="0">
                <a:solidFill>
                  <a:schemeClr val="accent4">
                    <a:lumMod val="50000"/>
                  </a:schemeClr>
                </a:solidFill>
                <a:latin typeface="Franklin Gothic Medium" panose="020B0603020102020204" pitchFamily="34" charset="0"/>
              </a:rPr>
              <a:t>2) Що можна досліджувати окрім продуктів на обох картинах?</a:t>
            </a:r>
            <a:endParaRPr lang="ru-RU" sz="2400" dirty="0">
              <a:solidFill>
                <a:schemeClr val="accent4">
                  <a:lumMod val="50000"/>
                </a:schemeClr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Объект 9">
            <a:extLst>
              <a:ext uri="{FF2B5EF4-FFF2-40B4-BE49-F238E27FC236}">
                <a16:creationId xmlns:a16="http://schemas.microsoft.com/office/drawing/2014/main" id="{3B3195CD-5299-4091-A20B-1140AFF59F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754" y="2558642"/>
            <a:ext cx="4837706" cy="3833770"/>
          </a:xfrm>
        </p:spPr>
      </p:pic>
      <p:pic>
        <p:nvPicPr>
          <p:cNvPr id="12" name="Объект 11">
            <a:extLst>
              <a:ext uri="{FF2B5EF4-FFF2-40B4-BE49-F238E27FC236}">
                <a16:creationId xmlns:a16="http://schemas.microsoft.com/office/drawing/2014/main" id="{947A2D8B-C092-483C-AD68-AA0C974DA9B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3541" y="2454088"/>
            <a:ext cx="4557374" cy="3938324"/>
          </a:xfrm>
        </p:spPr>
      </p:pic>
    </p:spTree>
    <p:extLst>
      <p:ext uri="{BB962C8B-B14F-4D97-AF65-F5344CB8AC3E}">
        <p14:creationId xmlns:p14="http://schemas.microsoft.com/office/powerpoint/2010/main" val="4124182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D5984E6-1C78-4EFF-BCA6-94FD8F7367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12" y="411060"/>
            <a:ext cx="4885082" cy="4867314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681C1DD-73D9-43E0-8759-9D1275C77A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411060"/>
            <a:ext cx="5521568" cy="4867313"/>
          </a:xfrm>
          <a:prstGeom prst="rect">
            <a:avLst/>
          </a:prstGeom>
        </p:spPr>
      </p:pic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697CAED1-E297-4F35-B127-6FCC1082CB1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275127" y="5386388"/>
            <a:ext cx="8646748" cy="1471612"/>
          </a:xfrm>
        </p:spPr>
        <p:txBody>
          <a:bodyPr>
            <a:normAutofit fontScale="92500" lnSpcReduction="20000"/>
          </a:bodyPr>
          <a:lstStyle/>
          <a:p>
            <a:pPr marL="0" indent="0" algn="l">
              <a:buNone/>
            </a:pPr>
            <a:r>
              <a:rPr lang="uk-UA" dirty="0"/>
              <a:t>Завдання для учнів: 1) Знайдіть продукти , які з’явилися на столі європейців після Великих географічних відкрить.</a:t>
            </a:r>
          </a:p>
          <a:p>
            <a:pPr marL="0" indent="0" algn="l">
              <a:buNone/>
            </a:pPr>
            <a:r>
              <a:rPr lang="uk-UA" dirty="0"/>
              <a:t>2)Чим обумовлене споживання великої кількості рибної продукції?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2654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2E91EB1-E9E9-4DB2-A95E-B7B9231618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93" y="263508"/>
            <a:ext cx="4697470" cy="49830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E88D836B-BC91-4A95-8B61-402C7B82AD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1408" y="263508"/>
            <a:ext cx="5100507" cy="498306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D1B607A-A8EB-4536-925C-705B5B256D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C057BC-89C0-4377-BB43-62BFFEBBDF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246568"/>
            <a:ext cx="9144000" cy="1347923"/>
          </a:xfrm>
        </p:spPr>
        <p:txBody>
          <a:bodyPr/>
          <a:lstStyle/>
          <a:p>
            <a:pPr algn="l"/>
            <a:r>
              <a:rPr lang="uk-UA" dirty="0"/>
              <a:t>Завдання: скласти опис в ретроспективі: озвучити розмову торгівця риби із покупцем, а потім « заглянути» за двері, де сім’я продавців скуповує рибу у рибалок, зробити опис побаченого.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35769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A3251D2-5565-4A9F-A1C9-B600756BDF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14" y="699351"/>
            <a:ext cx="4982309" cy="479678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488D340-B9E8-46B9-9CAA-CA1A7294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9593" y="699351"/>
            <a:ext cx="5615354" cy="479678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AED090-1532-4CB1-A5A1-BE0FDAFE6F3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6CF526D-99DE-49B2-A2B9-0EE76777FF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6914" y="5595456"/>
            <a:ext cx="10281086" cy="1262543"/>
          </a:xfrm>
        </p:spPr>
        <p:txBody>
          <a:bodyPr/>
          <a:lstStyle/>
          <a:p>
            <a:pPr algn="l"/>
            <a:r>
              <a:rPr lang="uk-UA" dirty="0"/>
              <a:t>« Солонина революція», « хлібні « тарілки…Зробіть опис , використовуючи фактичний матеріал, реконструкцію буденних подій.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8161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6617D9A-4704-4E89-9CB0-417B8CBA490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77C609B-3E35-41EF-B759-A90C87F0DA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0728" y="5503862"/>
            <a:ext cx="9605394" cy="1240885"/>
          </a:xfrm>
        </p:spPr>
        <p:txBody>
          <a:bodyPr/>
          <a:lstStyle/>
          <a:p>
            <a:pPr algn="l"/>
            <a:r>
              <a:rPr lang="uk-UA" dirty="0"/>
              <a:t>Чи погоджуєтеся із назвою картини художника </a:t>
            </a:r>
            <a:r>
              <a:rPr lang="uk-UA" dirty="0" err="1"/>
              <a:t>Артсена</a:t>
            </a:r>
            <a:r>
              <a:rPr lang="uk-UA" dirty="0"/>
              <a:t>? Що свідчить про розширену родину, якою проживали персонажі </a:t>
            </a:r>
            <a:r>
              <a:rPr lang="uk-UA"/>
              <a:t>на полотні?  </a:t>
            </a:r>
            <a:endParaRPr lang="uk-UA" dirty="0"/>
          </a:p>
          <a:p>
            <a:pPr algn="l"/>
            <a:r>
              <a:rPr lang="uk-UA" dirty="0"/>
              <a:t> </a:t>
            </a:r>
            <a:r>
              <a:rPr lang="uk-UA" dirty="0" err="1"/>
              <a:t>Визначіть</a:t>
            </a:r>
            <a:r>
              <a:rPr lang="uk-UA" dirty="0"/>
              <a:t> час зображуваних подій на картинах.</a:t>
            </a:r>
            <a:endParaRPr lang="ru-RU" dirty="0"/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F8C33C5A-3208-4786-AEC7-52AECE0AE69F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>
          <a:xfrm>
            <a:off x="0" y="303213"/>
            <a:ext cx="7154863" cy="4570412"/>
          </a:xfrm>
        </p:spPr>
      </p:pic>
      <p:pic>
        <p:nvPicPr>
          <p:cNvPr id="8" name="Объект 7">
            <a:extLst>
              <a:ext uri="{FF2B5EF4-FFF2-40B4-BE49-F238E27FC236}">
                <a16:creationId xmlns:a16="http://schemas.microsoft.com/office/drawing/2014/main" id="{10AC4325-752C-45A4-BCCB-57EECB6ED4DC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841"/>
          <a:stretch/>
        </p:blipFill>
        <p:spPr>
          <a:xfrm>
            <a:off x="8164513" y="931863"/>
            <a:ext cx="4027487" cy="4572000"/>
          </a:xfrm>
        </p:spPr>
      </p:pic>
    </p:spTree>
    <p:extLst>
      <p:ext uri="{BB962C8B-B14F-4D97-AF65-F5344CB8AC3E}">
        <p14:creationId xmlns:p14="http://schemas.microsoft.com/office/powerpoint/2010/main" val="4073156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4B7D95FA-B45E-4999-9EB4-C84B7C4F5A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0668"/>
            <a:ext cx="10042320" cy="1048624"/>
          </a:xfrm>
        </p:spPr>
        <p:txBody>
          <a:bodyPr>
            <a:normAutofit fontScale="90000"/>
          </a:bodyPr>
          <a:lstStyle/>
          <a:p>
            <a:pPr algn="r"/>
            <a: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  <a:t>              </a:t>
            </a:r>
            <a:br>
              <a:rPr lang="uk-UA" b="1" dirty="0">
                <a:solidFill>
                  <a:srgbClr val="0070C0"/>
                </a:solidFill>
                <a:latin typeface="Arial Black" panose="020B0A04020102020204" pitchFamily="34" charset="0"/>
              </a:rPr>
            </a:br>
            <a:r>
              <a:rPr lang="uk-UA" sz="4000" i="1" dirty="0">
                <a:solidFill>
                  <a:srgbClr val="0070C0"/>
                </a:solidFill>
                <a:latin typeface="Arial Black" panose="020B0A04020102020204" pitchFamily="34" charset="0"/>
              </a:rPr>
              <a:t>Письмове джерело</a:t>
            </a:r>
            <a:r>
              <a:rPr lang="uk-UA" sz="4000" dirty="0">
                <a:solidFill>
                  <a:srgbClr val="0070C0"/>
                </a:solidFill>
                <a:latin typeface="Arial Black" panose="020B0A04020102020204" pitchFamily="34" charset="0"/>
              </a:rPr>
              <a:t>. Застілля в Мілані</a:t>
            </a:r>
            <a:br>
              <a:rPr lang="uk-UA" sz="4000" dirty="0"/>
            </a:br>
            <a:endParaRPr lang="ru-RU" sz="4000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E1E470-6ACA-4E20-BF47-1391C818D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49292"/>
            <a:ext cx="10515600" cy="5027671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ru-RU" dirty="0"/>
              <a:t>«У мене не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апетиту</a:t>
            </a:r>
            <a:r>
              <a:rPr lang="ru-RU" dirty="0"/>
              <a:t>, тому я </a:t>
            </a:r>
            <a:r>
              <a:rPr lang="ru-RU" dirty="0" err="1"/>
              <a:t>більше</a:t>
            </a:r>
            <a:r>
              <a:rPr lang="ru-RU" dirty="0"/>
              <a:t> </a:t>
            </a:r>
            <a:r>
              <a:rPr lang="ru-RU" dirty="0" err="1"/>
              <a:t>дивився</a:t>
            </a:r>
            <a:r>
              <a:rPr lang="ru-RU" dirty="0"/>
              <a:t> на </a:t>
            </a:r>
            <a:r>
              <a:rPr lang="ru-RU" dirty="0" err="1"/>
              <a:t>всі</a:t>
            </a:r>
            <a:r>
              <a:rPr lang="ru-RU" dirty="0"/>
              <a:t> боки, </a:t>
            </a:r>
            <a:r>
              <a:rPr lang="ru-RU" dirty="0" err="1"/>
              <a:t>ніж</a:t>
            </a:r>
            <a:r>
              <a:rPr lang="ru-RU" dirty="0"/>
              <a:t> </a:t>
            </a:r>
            <a:r>
              <a:rPr lang="ru-RU" dirty="0" err="1"/>
              <a:t>їв</a:t>
            </a:r>
            <a:r>
              <a:rPr lang="ru-RU" dirty="0"/>
              <a:t>. </a:t>
            </a:r>
            <a:r>
              <a:rPr lang="ru-RU" dirty="0" err="1"/>
              <a:t>Спочатку</a:t>
            </a:r>
            <a:r>
              <a:rPr lang="ru-RU" dirty="0"/>
              <a:t> принесли </a:t>
            </a:r>
            <a:r>
              <a:rPr lang="ru-RU" dirty="0" err="1"/>
              <a:t>рожеву</a:t>
            </a:r>
            <a:r>
              <a:rPr lang="ru-RU" dirty="0"/>
              <a:t> воду для </a:t>
            </a:r>
            <a:r>
              <a:rPr lang="ru-RU" dirty="0" err="1"/>
              <a:t>миття</a:t>
            </a:r>
            <a:r>
              <a:rPr lang="ru-RU" dirty="0"/>
              <a:t> рук. </a:t>
            </a:r>
            <a:r>
              <a:rPr lang="ru-RU" dirty="0" err="1"/>
              <a:t>Потім</a:t>
            </a:r>
            <a:r>
              <a:rPr lang="ru-RU" dirty="0"/>
              <a:t> </a:t>
            </a:r>
            <a:r>
              <a:rPr lang="ru-RU" dirty="0" err="1"/>
              <a:t>запропонували</a:t>
            </a:r>
            <a:r>
              <a:rPr lang="ru-RU" dirty="0"/>
              <a:t> пастилки з </a:t>
            </a:r>
            <a:r>
              <a:rPr lang="ru-RU" dirty="0" err="1"/>
              <a:t>кедрових</a:t>
            </a:r>
            <a:r>
              <a:rPr lang="ru-RU" dirty="0"/>
              <a:t> </a:t>
            </a:r>
            <a:r>
              <a:rPr lang="ru-RU" dirty="0" err="1"/>
              <a:t>горішків</a:t>
            </a:r>
            <a:r>
              <a:rPr lang="ru-RU" dirty="0"/>
              <a:t> і </a:t>
            </a:r>
            <a:r>
              <a:rPr lang="ru-RU" dirty="0" err="1"/>
              <a:t>зацукровані</a:t>
            </a:r>
            <a:r>
              <a:rPr lang="ru-RU" dirty="0"/>
              <a:t> </a:t>
            </a:r>
            <a:r>
              <a:rPr lang="ru-RU" dirty="0" err="1"/>
              <a:t>мигдаль</a:t>
            </a:r>
            <a:r>
              <a:rPr lang="ru-RU" dirty="0"/>
              <a:t>, званий тут марципаном. На друге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грінки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спаржею. </a:t>
            </a:r>
            <a:r>
              <a:rPr lang="ru-RU" dirty="0" err="1"/>
              <a:t>Третє</a:t>
            </a:r>
            <a:r>
              <a:rPr lang="ru-RU" dirty="0"/>
              <a:t> блюдо: </a:t>
            </a:r>
            <a:r>
              <a:rPr lang="ru-RU" dirty="0" err="1"/>
              <a:t>відварна</a:t>
            </a:r>
            <a:r>
              <a:rPr lang="ru-RU" dirty="0"/>
              <a:t> </a:t>
            </a:r>
            <a:r>
              <a:rPr lang="ru-RU" dirty="0" err="1"/>
              <a:t>сепія</a:t>
            </a:r>
            <a:r>
              <a:rPr lang="ru-RU" dirty="0"/>
              <a:t>, гарнированная </a:t>
            </a:r>
            <a:r>
              <a:rPr lang="ru-RU" dirty="0" err="1"/>
              <a:t>дрібно</a:t>
            </a:r>
            <a:r>
              <a:rPr lang="ru-RU" dirty="0"/>
              <a:t> </a:t>
            </a:r>
            <a:r>
              <a:rPr lang="ru-RU" dirty="0" err="1"/>
              <a:t>нарубаної</a:t>
            </a:r>
            <a:r>
              <a:rPr lang="ru-RU" dirty="0"/>
              <a:t> </a:t>
            </a:r>
            <a:r>
              <a:rPr lang="ru-RU" dirty="0" err="1"/>
              <a:t>смаженої</a:t>
            </a:r>
            <a:r>
              <a:rPr lang="ru-RU" dirty="0"/>
              <a:t> </a:t>
            </a:r>
            <a:r>
              <a:rPr lang="ru-RU" dirty="0" err="1"/>
              <a:t>печінкою</a:t>
            </a:r>
            <a:r>
              <a:rPr lang="ru-RU" dirty="0"/>
              <a:t>. На </a:t>
            </a:r>
            <a:r>
              <a:rPr lang="ru-RU" dirty="0" err="1"/>
              <a:t>четверте</a:t>
            </a:r>
            <a:r>
              <a:rPr lang="ru-RU" dirty="0"/>
              <a:t>: </a:t>
            </a:r>
            <a:r>
              <a:rPr lang="ru-RU" dirty="0" err="1"/>
              <a:t>печеня</a:t>
            </a:r>
            <a:r>
              <a:rPr lang="ru-RU" dirty="0"/>
              <a:t> з </a:t>
            </a:r>
            <a:r>
              <a:rPr lang="ru-RU" dirty="0" err="1"/>
              <a:t>газелі</a:t>
            </a:r>
            <a:r>
              <a:rPr lang="ru-RU" dirty="0"/>
              <a:t>, </a:t>
            </a:r>
            <a:r>
              <a:rPr lang="ru-RU" dirty="0" err="1"/>
              <a:t>п'яте</a:t>
            </a:r>
            <a:r>
              <a:rPr lang="ru-RU" dirty="0"/>
              <a:t> блюдо: </a:t>
            </a:r>
            <a:r>
              <a:rPr lang="ru-RU" dirty="0" err="1"/>
              <a:t>відварна</a:t>
            </a:r>
            <a:r>
              <a:rPr lang="ru-RU" dirty="0"/>
              <a:t> </a:t>
            </a:r>
            <a:r>
              <a:rPr lang="ru-RU" dirty="0" err="1"/>
              <a:t>теляча</a:t>
            </a:r>
            <a:r>
              <a:rPr lang="ru-RU" dirty="0"/>
              <a:t> голова. </a:t>
            </a:r>
            <a:r>
              <a:rPr lang="ru-RU" dirty="0" err="1"/>
              <a:t>Шосте</a:t>
            </a:r>
            <a:r>
              <a:rPr lang="ru-RU" dirty="0"/>
              <a:t>: </a:t>
            </a:r>
            <a:r>
              <a:rPr lang="ru-RU" dirty="0" err="1"/>
              <a:t>асорті</a:t>
            </a:r>
            <a:r>
              <a:rPr lang="ru-RU" dirty="0"/>
              <a:t> з каплуна, </a:t>
            </a:r>
            <a:r>
              <a:rPr lang="ru-RU" dirty="0" err="1"/>
              <a:t>відгодованих</a:t>
            </a:r>
            <a:r>
              <a:rPr lang="ru-RU" dirty="0"/>
              <a:t> </a:t>
            </a:r>
            <a:r>
              <a:rPr lang="ru-RU" dirty="0" err="1"/>
              <a:t>голубів</a:t>
            </a:r>
            <a:r>
              <a:rPr lang="ru-RU" dirty="0"/>
              <a:t>, курей, </a:t>
            </a:r>
            <a:r>
              <a:rPr lang="ru-RU" dirty="0" err="1"/>
              <a:t>яловичого</a:t>
            </a:r>
            <a:r>
              <a:rPr lang="uk-UA" dirty="0"/>
              <a:t> язика </a:t>
            </a:r>
            <a:r>
              <a:rPr lang="ru-RU" dirty="0"/>
              <a:t>та шинки. </a:t>
            </a:r>
            <a:r>
              <a:rPr lang="ru-RU" dirty="0" err="1"/>
              <a:t>Сьоме</a:t>
            </a:r>
            <a:r>
              <a:rPr lang="ru-RU" dirty="0"/>
              <a:t> блюдо: </a:t>
            </a:r>
            <a:r>
              <a:rPr lang="ru-RU" dirty="0" err="1"/>
              <a:t>печеня</a:t>
            </a:r>
            <a:r>
              <a:rPr lang="ru-RU" dirty="0"/>
              <a:t> з </a:t>
            </a:r>
            <a:r>
              <a:rPr lang="ru-RU" dirty="0" err="1"/>
              <a:t>козлятини</a:t>
            </a:r>
            <a:r>
              <a:rPr lang="ru-RU" dirty="0"/>
              <a:t>. </a:t>
            </a:r>
            <a:r>
              <a:rPr lang="ru-RU" dirty="0" err="1"/>
              <a:t>Восьме</a:t>
            </a:r>
            <a:r>
              <a:rPr lang="ru-RU" dirty="0"/>
              <a:t>: </a:t>
            </a:r>
            <a:r>
              <a:rPr lang="ru-RU" dirty="0" err="1"/>
              <a:t>куріпки</a:t>
            </a:r>
            <a:r>
              <a:rPr lang="ru-RU" dirty="0"/>
              <a:t>, </a:t>
            </a:r>
            <a:r>
              <a:rPr lang="ru-RU" dirty="0" err="1"/>
              <a:t>фазани</a:t>
            </a:r>
            <a:r>
              <a:rPr lang="ru-RU" dirty="0"/>
              <a:t> та </a:t>
            </a:r>
            <a:r>
              <a:rPr lang="ru-RU" dirty="0" err="1"/>
              <a:t>інша</a:t>
            </a:r>
            <a:r>
              <a:rPr lang="ru-RU" dirty="0"/>
              <a:t> </a:t>
            </a:r>
            <a:r>
              <a:rPr lang="ru-RU" dirty="0" err="1"/>
              <a:t>птиця</a:t>
            </a:r>
            <a:r>
              <a:rPr lang="ru-RU" dirty="0"/>
              <a:t>, а до них - оливки. </a:t>
            </a:r>
            <a:r>
              <a:rPr lang="ru-RU" dirty="0" err="1"/>
              <a:t>Дев'яте</a:t>
            </a:r>
            <a:r>
              <a:rPr lang="ru-RU" dirty="0"/>
              <a:t> блюдо - </a:t>
            </a:r>
            <a:r>
              <a:rPr lang="ru-RU" dirty="0" err="1"/>
              <a:t>смажений</a:t>
            </a:r>
            <a:r>
              <a:rPr lang="ru-RU" dirty="0"/>
              <a:t> </a:t>
            </a:r>
            <a:r>
              <a:rPr lang="ru-RU" dirty="0" err="1"/>
              <a:t>півень</a:t>
            </a:r>
            <a:r>
              <a:rPr lang="ru-RU" dirty="0"/>
              <a:t> в медовому </a:t>
            </a:r>
            <a:r>
              <a:rPr lang="ru-RU" dirty="0" err="1"/>
              <a:t>соусі</a:t>
            </a:r>
            <a:r>
              <a:rPr lang="ru-RU" dirty="0"/>
              <a:t>. </a:t>
            </a:r>
            <a:r>
              <a:rPr lang="ru-RU" dirty="0" err="1"/>
              <a:t>Десяте</a:t>
            </a:r>
            <a:r>
              <a:rPr lang="ru-RU" dirty="0"/>
              <a:t> блюдо: </a:t>
            </a:r>
            <a:r>
              <a:rPr lang="ru-RU" dirty="0" err="1"/>
              <a:t>смажена</a:t>
            </a:r>
            <a:r>
              <a:rPr lang="ru-RU" dirty="0"/>
              <a:t> свинина в </a:t>
            </a:r>
            <a:r>
              <a:rPr lang="ru-RU" dirty="0" err="1"/>
              <a:t>соусі</a:t>
            </a:r>
            <a:r>
              <a:rPr lang="ru-RU" dirty="0"/>
              <a:t>. </a:t>
            </a:r>
            <a:r>
              <a:rPr lang="ru-RU" dirty="0" err="1"/>
              <a:t>Одинадцяте</a:t>
            </a:r>
            <a:r>
              <a:rPr lang="ru-RU" dirty="0"/>
              <a:t> блюдо: </a:t>
            </a:r>
            <a:r>
              <a:rPr lang="ru-RU" dirty="0" err="1"/>
              <a:t>смажений</a:t>
            </a:r>
            <a:r>
              <a:rPr lang="ru-RU" dirty="0"/>
              <a:t> </a:t>
            </a:r>
            <a:r>
              <a:rPr lang="ru-RU" dirty="0" err="1"/>
              <a:t>павич</a:t>
            </a:r>
            <a:r>
              <a:rPr lang="ru-RU" dirty="0"/>
              <a:t> в </a:t>
            </a:r>
            <a:r>
              <a:rPr lang="ru-RU" dirty="0" err="1"/>
              <a:t>соусі</a:t>
            </a:r>
            <a:r>
              <a:rPr lang="ru-RU" dirty="0"/>
              <a:t> з </a:t>
            </a:r>
            <a:r>
              <a:rPr lang="ru-RU" dirty="0" err="1"/>
              <a:t>фісташками</a:t>
            </a:r>
            <a:r>
              <a:rPr lang="ru-RU" dirty="0"/>
              <a:t>. </a:t>
            </a:r>
            <a:r>
              <a:rPr lang="ru-RU" dirty="0" err="1"/>
              <a:t>Дванадцяте</a:t>
            </a:r>
            <a:r>
              <a:rPr lang="ru-RU" dirty="0"/>
              <a:t>: </a:t>
            </a:r>
            <a:r>
              <a:rPr lang="ru-RU" dirty="0" err="1"/>
              <a:t>солодощі</a:t>
            </a:r>
            <a:r>
              <a:rPr lang="ru-RU" dirty="0"/>
              <a:t>, </a:t>
            </a:r>
            <a:r>
              <a:rPr lang="ru-RU" dirty="0" err="1"/>
              <a:t>виготовлені</a:t>
            </a:r>
            <a:r>
              <a:rPr lang="ru-RU" dirty="0"/>
              <a:t> з </a:t>
            </a:r>
            <a:r>
              <a:rPr lang="ru-RU" dirty="0" err="1"/>
              <a:t>яєць</a:t>
            </a:r>
            <a:r>
              <a:rPr lang="ru-RU" dirty="0"/>
              <a:t>, молока, </a:t>
            </a:r>
            <a:r>
              <a:rPr lang="ru-RU" dirty="0" err="1"/>
              <a:t>цукру</a:t>
            </a:r>
            <a:r>
              <a:rPr lang="ru-RU" dirty="0"/>
              <a:t>, </a:t>
            </a:r>
            <a:r>
              <a:rPr lang="ru-RU" dirty="0" err="1"/>
              <a:t>шавлії</a:t>
            </a:r>
            <a:r>
              <a:rPr lang="ru-RU" dirty="0"/>
              <a:t>. </a:t>
            </a:r>
            <a:r>
              <a:rPr lang="ru-RU" dirty="0" err="1"/>
              <a:t>Тринадцяте</a:t>
            </a:r>
            <a:r>
              <a:rPr lang="ru-RU" dirty="0"/>
              <a:t>: артишоки з </a:t>
            </a:r>
            <a:r>
              <a:rPr lang="ru-RU" dirty="0" err="1"/>
              <a:t>сосновими</a:t>
            </a:r>
            <a:r>
              <a:rPr lang="ru-RU" dirty="0"/>
              <a:t> </a:t>
            </a:r>
            <a:r>
              <a:rPr lang="ru-RU" dirty="0" err="1"/>
              <a:t>горішками</a:t>
            </a:r>
            <a:r>
              <a:rPr lang="ru-RU" dirty="0"/>
              <a:t>. </a:t>
            </a:r>
            <a:r>
              <a:rPr lang="ru-RU" dirty="0" err="1"/>
              <a:t>Чотирнадцяте</a:t>
            </a:r>
            <a:r>
              <a:rPr lang="ru-RU" dirty="0"/>
              <a:t>: </a:t>
            </a:r>
            <a:r>
              <a:rPr lang="ru-RU" dirty="0" err="1"/>
              <a:t>зацукровані</a:t>
            </a:r>
            <a:r>
              <a:rPr lang="ru-RU" dirty="0"/>
              <a:t> айва. </a:t>
            </a:r>
            <a:r>
              <a:rPr lang="ru-RU" dirty="0" err="1"/>
              <a:t>П'ятнадцяте</a:t>
            </a:r>
            <a:r>
              <a:rPr lang="ru-RU" dirty="0"/>
              <a:t>: </a:t>
            </a:r>
            <a:r>
              <a:rPr lang="ru-RU" dirty="0" err="1"/>
              <a:t>фініки</a:t>
            </a:r>
            <a:r>
              <a:rPr lang="ru-RU" dirty="0"/>
              <a:t>, </a:t>
            </a:r>
            <a:r>
              <a:rPr lang="ru-RU" dirty="0" err="1"/>
              <a:t>фрукти</a:t>
            </a:r>
            <a:r>
              <a:rPr lang="ru-RU" dirty="0"/>
              <a:t>, </a:t>
            </a:r>
            <a:r>
              <a:rPr lang="ru-RU" dirty="0" err="1"/>
              <a:t>солодкі</a:t>
            </a:r>
            <a:r>
              <a:rPr lang="ru-RU" dirty="0"/>
              <a:t> вина та </a:t>
            </a:r>
            <a:r>
              <a:rPr lang="ru-RU" dirty="0" err="1"/>
              <a:t>інший</a:t>
            </a:r>
            <a:r>
              <a:rPr lang="ru-RU" dirty="0"/>
              <a:t> десерт ». </a:t>
            </a:r>
          </a:p>
          <a:p>
            <a:pPr marL="0" indent="0">
              <a:buNone/>
            </a:pPr>
            <a:r>
              <a:rPr lang="ru-RU" dirty="0"/>
              <a:t>                                         </a:t>
            </a:r>
            <a:r>
              <a:rPr lang="ru-RU" b="1" i="1" dirty="0"/>
              <a:t>1488р. </a:t>
            </a:r>
            <a:r>
              <a:rPr lang="ru-RU" b="1" i="1" dirty="0" err="1"/>
              <a:t>венеціанський</a:t>
            </a:r>
            <a:r>
              <a:rPr lang="ru-RU" b="1" i="1" dirty="0"/>
              <a:t> </a:t>
            </a:r>
            <a:r>
              <a:rPr lang="ru-RU" b="1" i="1" dirty="0" err="1"/>
              <a:t>гуманіст</a:t>
            </a:r>
            <a:r>
              <a:rPr lang="ru-RU" b="1" i="1" dirty="0"/>
              <a:t> </a:t>
            </a:r>
            <a:r>
              <a:rPr lang="ru-RU" b="1" i="1" dirty="0" err="1"/>
              <a:t>Ермолао</a:t>
            </a:r>
            <a:r>
              <a:rPr lang="ru-RU" b="1" i="1" dirty="0"/>
              <a:t> </a:t>
            </a:r>
            <a:r>
              <a:rPr lang="ru-RU" b="1" i="1" dirty="0" err="1"/>
              <a:t>Барбаро</a:t>
            </a:r>
            <a:r>
              <a:rPr lang="ru-RU" b="1" i="1" dirty="0"/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79652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1725A-C58B-4416-8B29-A76FB5E961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22738"/>
            <a:ext cx="9525000" cy="1052389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br>
              <a:rPr lang="uk-UA" dirty="0"/>
            </a:br>
            <a:r>
              <a:rPr lang="uk-UA" dirty="0"/>
              <a:t> </a:t>
            </a:r>
            <a:r>
              <a:rPr lang="uk-UA" sz="4900" dirty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Середньовічний етикет застілля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CFFB1B0-D1BD-4479-B610-3EAD673226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7908" y="1417740"/>
            <a:ext cx="11095892" cy="4759224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uk-UA" sz="3100" dirty="0"/>
              <a:t>Я</a:t>
            </a:r>
            <a:r>
              <a:rPr lang="ru-RU" sz="3100" dirty="0" err="1"/>
              <a:t>кщо</a:t>
            </a:r>
            <a:r>
              <a:rPr lang="ru-RU" sz="3100" dirty="0"/>
              <a:t> </a:t>
            </a:r>
            <a:r>
              <a:rPr lang="ru-RU" sz="3100" dirty="0" err="1"/>
              <a:t>ти</a:t>
            </a:r>
            <a:r>
              <a:rPr lang="ru-RU" sz="3100" dirty="0"/>
              <a:t> </a:t>
            </a:r>
            <a:r>
              <a:rPr lang="ru-RU" sz="3100" dirty="0" err="1"/>
              <a:t>працював</a:t>
            </a:r>
            <a:r>
              <a:rPr lang="ru-RU" sz="3100" dirty="0"/>
              <a:t> в </a:t>
            </a:r>
            <a:r>
              <a:rPr lang="ru-RU" sz="3100" dirty="0" err="1"/>
              <a:t>стайні</a:t>
            </a:r>
            <a:r>
              <a:rPr lang="ru-RU" sz="3100" dirty="0"/>
              <a:t>, </a:t>
            </a:r>
            <a:r>
              <a:rPr lang="ru-RU" sz="3100" dirty="0" err="1"/>
              <a:t>мився</a:t>
            </a:r>
            <a:r>
              <a:rPr lang="ru-RU" sz="3100" dirty="0"/>
              <a:t> в </a:t>
            </a:r>
            <a:r>
              <a:rPr lang="ru-RU" sz="3100" dirty="0" err="1"/>
              <a:t>річці</a:t>
            </a:r>
            <a:r>
              <a:rPr lang="ru-RU" sz="3100" dirty="0"/>
              <a:t> і </a:t>
            </a:r>
            <a:r>
              <a:rPr lang="ru-RU" sz="3100" dirty="0" err="1"/>
              <a:t>мав</a:t>
            </a:r>
            <a:r>
              <a:rPr lang="ru-RU" sz="3100" dirty="0"/>
              <a:t> </a:t>
            </a:r>
            <a:r>
              <a:rPr lang="ru-RU" sz="3100" dirty="0" err="1"/>
              <a:t>хронічні</a:t>
            </a:r>
            <a:r>
              <a:rPr lang="ru-RU" sz="3100" dirty="0"/>
              <a:t> </a:t>
            </a:r>
            <a:r>
              <a:rPr lang="ru-RU" sz="3100" dirty="0" err="1"/>
              <a:t>шкірні</a:t>
            </a:r>
            <a:r>
              <a:rPr lang="ru-RU" sz="3100" dirty="0"/>
              <a:t> </a:t>
            </a:r>
            <a:r>
              <a:rPr lang="ru-RU" sz="3100" dirty="0" err="1"/>
              <a:t>захворювання</a:t>
            </a:r>
            <a:r>
              <a:rPr lang="ru-RU" sz="3100" dirty="0"/>
              <a:t>, значить </a:t>
            </a:r>
            <a:r>
              <a:rPr lang="ru-RU" sz="3100" dirty="0" err="1"/>
              <a:t>ти</a:t>
            </a:r>
            <a:r>
              <a:rPr lang="ru-RU" sz="3100" dirty="0"/>
              <a:t> </a:t>
            </a:r>
            <a:r>
              <a:rPr lang="ru-RU" sz="3100" dirty="0" err="1"/>
              <a:t>типовий</a:t>
            </a:r>
            <a:r>
              <a:rPr lang="ru-RU" sz="3100" dirty="0"/>
              <a:t> селянин X-XI </a:t>
            </a:r>
            <a:r>
              <a:rPr lang="ru-RU" sz="3100" dirty="0" err="1"/>
              <a:t>століття</a:t>
            </a:r>
            <a:r>
              <a:rPr lang="ru-RU" sz="3100" dirty="0"/>
              <a:t>. </a:t>
            </a:r>
            <a:r>
              <a:rPr lang="ru-RU" sz="3100" dirty="0" err="1"/>
              <a:t>Навіть</a:t>
            </a:r>
            <a:r>
              <a:rPr lang="ru-RU" sz="3100" dirty="0"/>
              <a:t> для </a:t>
            </a:r>
            <a:r>
              <a:rPr lang="ru-RU" sz="3100" dirty="0" err="1"/>
              <a:t>простих</a:t>
            </a:r>
            <a:r>
              <a:rPr lang="ru-RU" sz="3100" dirty="0"/>
              <a:t> </a:t>
            </a:r>
            <a:r>
              <a:rPr lang="ru-RU" sz="3100" dirty="0" err="1"/>
              <a:t>роботяг</a:t>
            </a:r>
            <a:r>
              <a:rPr lang="ru-RU" sz="3100" dirty="0"/>
              <a:t> </a:t>
            </a:r>
            <a:r>
              <a:rPr lang="ru-RU" sz="3100" dirty="0" err="1"/>
              <a:t>були</a:t>
            </a:r>
            <a:r>
              <a:rPr lang="ru-RU" sz="3100" dirty="0"/>
              <a:t> правила </a:t>
            </a:r>
            <a:r>
              <a:rPr lang="ru-RU" sz="3100" dirty="0" err="1"/>
              <a:t>етикету</a:t>
            </a:r>
            <a:r>
              <a:rPr lang="ru-RU" sz="3100" dirty="0"/>
              <a:t>, </a:t>
            </a:r>
            <a:r>
              <a:rPr lang="ru-RU" sz="3100" dirty="0" err="1"/>
              <a:t>які</a:t>
            </a:r>
            <a:r>
              <a:rPr lang="ru-RU" sz="3100" dirty="0"/>
              <a:t> вони не могли </a:t>
            </a:r>
            <a:r>
              <a:rPr lang="ru-RU" sz="3100" dirty="0" err="1"/>
              <a:t>ігнорувати</a:t>
            </a:r>
            <a:r>
              <a:rPr lang="ru-RU" sz="3100" dirty="0"/>
              <a:t> (тут </a:t>
            </a:r>
            <a:r>
              <a:rPr lang="ru-RU" sz="3100" dirty="0" err="1"/>
              <a:t>церква</a:t>
            </a:r>
            <a:r>
              <a:rPr lang="ru-RU" sz="3100" dirty="0"/>
              <a:t> </a:t>
            </a:r>
            <a:r>
              <a:rPr lang="ru-RU" sz="3100" dirty="0" err="1"/>
              <a:t>молодець</a:t>
            </a:r>
            <a:r>
              <a:rPr lang="ru-RU" sz="3100" dirty="0"/>
              <a:t>):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перед </a:t>
            </a:r>
            <a:r>
              <a:rPr lang="ru-RU" sz="3100" dirty="0" err="1"/>
              <a:t>взяттям</a:t>
            </a:r>
            <a:r>
              <a:rPr lang="ru-RU" sz="3100" dirty="0"/>
              <a:t> </a:t>
            </a:r>
            <a:r>
              <a:rPr lang="ru-RU" sz="3100" dirty="0" err="1"/>
              <a:t>їжі</a:t>
            </a:r>
            <a:r>
              <a:rPr lang="ru-RU" sz="3100" dirty="0"/>
              <a:t> </a:t>
            </a:r>
            <a:r>
              <a:rPr lang="ru-RU" sz="3100" dirty="0" err="1"/>
              <a:t>із</a:t>
            </a:r>
            <a:r>
              <a:rPr lang="ru-RU" sz="3100" dirty="0"/>
              <a:t> </a:t>
            </a:r>
            <a:r>
              <a:rPr lang="ru-RU" sz="3100" dirty="0" err="1"/>
              <a:t>загальної</a:t>
            </a:r>
            <a:r>
              <a:rPr lang="ru-RU" sz="3100" dirty="0"/>
              <a:t> </a:t>
            </a:r>
            <a:r>
              <a:rPr lang="ru-RU" sz="3100" dirty="0" err="1"/>
              <a:t>тарілки</a:t>
            </a:r>
            <a:r>
              <a:rPr lang="ru-RU" sz="3100" dirty="0"/>
              <a:t> </a:t>
            </a:r>
            <a:r>
              <a:rPr lang="ru-RU" sz="3100" dirty="0" err="1"/>
              <a:t>засовувати</a:t>
            </a:r>
            <a:r>
              <a:rPr lang="ru-RU" sz="3100" dirty="0"/>
              <a:t> </a:t>
            </a:r>
            <a:r>
              <a:rPr lang="ru-RU" sz="3100" dirty="0" err="1"/>
              <a:t>пальці</a:t>
            </a:r>
            <a:r>
              <a:rPr lang="ru-RU" sz="3100" dirty="0"/>
              <a:t> в </a:t>
            </a:r>
            <a:r>
              <a:rPr lang="ru-RU" sz="3100" dirty="0" err="1"/>
              <a:t>вуха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за столом </a:t>
            </a:r>
            <a:r>
              <a:rPr lang="ru-RU" sz="3100" dirty="0" err="1"/>
              <a:t>витирати</a:t>
            </a:r>
            <a:r>
              <a:rPr lang="ru-RU" sz="3100" dirty="0"/>
              <a:t> руки об голову;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за столом </a:t>
            </a:r>
            <a:r>
              <a:rPr lang="ru-RU" sz="3100" dirty="0" err="1"/>
              <a:t>чесати</a:t>
            </a:r>
            <a:r>
              <a:rPr lang="ru-RU" sz="3100" dirty="0"/>
              <a:t> "</a:t>
            </a:r>
            <a:r>
              <a:rPr lang="ru-RU" sz="3100" dirty="0" err="1"/>
              <a:t>сороміцькі</a:t>
            </a:r>
            <a:r>
              <a:rPr lang="ru-RU" sz="3100" dirty="0"/>
              <a:t>" </a:t>
            </a:r>
            <a:r>
              <a:rPr lang="ru-RU" sz="3100" dirty="0" err="1"/>
              <a:t>частини</a:t>
            </a:r>
            <a:r>
              <a:rPr lang="ru-RU" sz="3100" dirty="0"/>
              <a:t> </a:t>
            </a:r>
            <a:r>
              <a:rPr lang="ru-RU" sz="3100" dirty="0" err="1"/>
              <a:t>тіла</a:t>
            </a:r>
            <a:r>
              <a:rPr lang="ru-RU" sz="3100" dirty="0"/>
              <a:t> (область паху, </a:t>
            </a:r>
            <a:r>
              <a:rPr lang="ru-RU" sz="3100" dirty="0" err="1"/>
              <a:t>ніздрі</a:t>
            </a:r>
            <a:r>
              <a:rPr lang="ru-RU" sz="3100" dirty="0"/>
              <a:t>, пахви);</a:t>
            </a:r>
          </a:p>
          <a:p>
            <a:pPr lvl="0"/>
            <a:r>
              <a:rPr lang="ru-RU" sz="3100" dirty="0" err="1"/>
              <a:t>нігті</a:t>
            </a:r>
            <a:r>
              <a:rPr lang="ru-RU" sz="3100" dirty="0"/>
              <a:t> </a:t>
            </a:r>
            <a:r>
              <a:rPr lang="ru-RU" sz="3100" dirty="0" err="1"/>
              <a:t>повинні</a:t>
            </a:r>
            <a:r>
              <a:rPr lang="ru-RU" sz="3100" dirty="0"/>
              <a:t> бути </a:t>
            </a:r>
            <a:r>
              <a:rPr lang="ru-RU" sz="3100" dirty="0" err="1"/>
              <a:t>чистими</a:t>
            </a:r>
            <a:r>
              <a:rPr lang="ru-RU" sz="3100" dirty="0"/>
              <a:t> і </a:t>
            </a:r>
            <a:r>
              <a:rPr lang="ru-RU" sz="3100" dirty="0" err="1"/>
              <a:t>обрізаними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руками </a:t>
            </a:r>
            <a:r>
              <a:rPr lang="ru-RU" sz="3100" dirty="0" err="1"/>
              <a:t>залазити</a:t>
            </a:r>
            <a:r>
              <a:rPr lang="ru-RU" sz="3100" dirty="0"/>
              <a:t> </a:t>
            </a:r>
            <a:r>
              <a:rPr lang="ru-RU" sz="3100" dirty="0" err="1"/>
              <a:t>глибоко</a:t>
            </a:r>
            <a:r>
              <a:rPr lang="ru-RU" sz="3100" dirty="0"/>
              <a:t> в </a:t>
            </a:r>
            <a:r>
              <a:rPr lang="ru-RU" sz="3100" dirty="0" err="1"/>
              <a:t>страву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</a:t>
            </a:r>
            <a:r>
              <a:rPr lang="ru-RU" sz="3100" dirty="0" err="1"/>
              <a:t>пити</a:t>
            </a:r>
            <a:r>
              <a:rPr lang="ru-RU" sz="3100" dirty="0"/>
              <a:t> </a:t>
            </a:r>
            <a:r>
              <a:rPr lang="ru-RU" sz="3100" dirty="0" err="1"/>
              <a:t>із</a:t>
            </a:r>
            <a:r>
              <a:rPr lang="ru-RU" sz="3100" dirty="0"/>
              <a:t> </a:t>
            </a:r>
            <a:r>
              <a:rPr lang="ru-RU" sz="3100" dirty="0" err="1"/>
              <a:t>загального</a:t>
            </a:r>
            <a:r>
              <a:rPr lang="ru-RU" sz="3100" dirty="0"/>
              <a:t> кубка з </a:t>
            </a:r>
            <a:r>
              <a:rPr lang="ru-RU" sz="3100" dirty="0" err="1"/>
              <a:t>набитим</a:t>
            </a:r>
            <a:r>
              <a:rPr lang="ru-RU" sz="3100" dirty="0"/>
              <a:t> </a:t>
            </a:r>
            <a:r>
              <a:rPr lang="ru-RU" sz="3100" dirty="0" err="1"/>
              <a:t>ротом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</a:t>
            </a:r>
            <a:r>
              <a:rPr lang="ru-RU" sz="3100" dirty="0" err="1"/>
              <a:t>колупати</a:t>
            </a:r>
            <a:r>
              <a:rPr lang="ru-RU" sz="3100" dirty="0"/>
              <a:t> в зубах </a:t>
            </a:r>
            <a:r>
              <a:rPr lang="ru-RU" sz="3100" dirty="0" err="1"/>
              <a:t>ножем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губи </a:t>
            </a:r>
            <a:r>
              <a:rPr lang="ru-RU" sz="3100" dirty="0" err="1"/>
              <a:t>витирати</a:t>
            </a:r>
            <a:r>
              <a:rPr lang="ru-RU" sz="3100" dirty="0"/>
              <a:t> </a:t>
            </a:r>
            <a:r>
              <a:rPr lang="ru-RU" sz="3100" dirty="0" err="1"/>
              <a:t>скатертиною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зубами </a:t>
            </a:r>
            <a:r>
              <a:rPr lang="ru-RU" sz="3100" dirty="0" err="1"/>
              <a:t>рвати</a:t>
            </a:r>
            <a:r>
              <a:rPr lang="ru-RU" sz="3100" dirty="0"/>
              <a:t> </a:t>
            </a:r>
            <a:r>
              <a:rPr lang="ru-RU" sz="3100" dirty="0" err="1"/>
              <a:t>м'ясо</a:t>
            </a:r>
            <a:r>
              <a:rPr lang="ru-RU" sz="3100" dirty="0"/>
              <a:t>;</a:t>
            </a:r>
          </a:p>
          <a:p>
            <a:pPr lvl="0"/>
            <a:r>
              <a:rPr lang="ru-RU" sz="3100" dirty="0" err="1"/>
              <a:t>заборонялося</a:t>
            </a:r>
            <a:r>
              <a:rPr lang="ru-RU" sz="3100" dirty="0"/>
              <a:t> </a:t>
            </a:r>
            <a:r>
              <a:rPr lang="ru-RU" sz="3100" dirty="0" err="1"/>
              <a:t>залишати</a:t>
            </a:r>
            <a:r>
              <a:rPr lang="ru-RU" sz="3100" dirty="0"/>
              <a:t> </a:t>
            </a:r>
            <a:r>
              <a:rPr lang="ru-RU" sz="3100" dirty="0" err="1"/>
              <a:t>столові</a:t>
            </a:r>
            <a:r>
              <a:rPr lang="ru-RU" sz="3100" dirty="0"/>
              <a:t> </a:t>
            </a:r>
            <a:r>
              <a:rPr lang="ru-RU" sz="3100" dirty="0" err="1"/>
              <a:t>прибори</a:t>
            </a:r>
            <a:r>
              <a:rPr lang="ru-RU" sz="3100" dirty="0"/>
              <a:t> </a:t>
            </a:r>
            <a:r>
              <a:rPr lang="ru-RU" sz="3100" dirty="0" err="1"/>
              <a:t>невимитими</a:t>
            </a:r>
            <a:r>
              <a:rPr lang="ru-RU" sz="3100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2571370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688</Words>
  <Application>Microsoft Office PowerPoint</Application>
  <PresentationFormat>Широкоэкранный</PresentationFormat>
  <Paragraphs>55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Black</vt:lpstr>
      <vt:lpstr>Calibri</vt:lpstr>
      <vt:lpstr>Calibri Light</vt:lpstr>
      <vt:lpstr>Comic Sans MS</vt:lpstr>
      <vt:lpstr>Franklin Gothic Medium</vt:lpstr>
      <vt:lpstr>Times New Roman</vt:lpstr>
      <vt:lpstr>Wingdings</vt:lpstr>
      <vt:lpstr>Тема Office</vt:lpstr>
      <vt:lpstr>Оволодіння знаннями про повсякдення іншої історичної епохи дозволяє уникнути спрощеного, схематичного ставлення до минулого                                                                                         Федчиняк А.О.</vt:lpstr>
      <vt:lpstr>Прийоми використання історії повсякдення</vt:lpstr>
      <vt:lpstr>Європейське повсякдення в мистецтві 1) Яка із  картин є символічною?  2) Що можна досліджувати окрім продуктів на обох картинах?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Письмове джерело. Застілля в Мілані </vt:lpstr>
      <vt:lpstr>  Середньовічний етикет застілля </vt:lpstr>
      <vt:lpstr>Прийоми використання історії повсякдення</vt:lpstr>
      <vt:lpstr>  Використання історії повсякдення для досліджень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Європейське повсякдення в мистецтві</dc:title>
  <dc:creator>user1</dc:creator>
  <cp:lastModifiedBy>user1</cp:lastModifiedBy>
  <cp:revision>40</cp:revision>
  <dcterms:created xsi:type="dcterms:W3CDTF">2023-10-17T10:02:07Z</dcterms:created>
  <dcterms:modified xsi:type="dcterms:W3CDTF">2023-10-23T12:07:42Z</dcterms:modified>
</cp:coreProperties>
</file>